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automatic-styles>
    <style:style style:name="P1" style:family="paragraph" style:parent-style-name="Standard">
      <style:paragraph-properties fo:text-align="justify" style:justify-single-word="false"/>
    </style:style>
    <style:style style:name="P2" style:family="paragraph" style:parent-style-name="Standard">
      <style:paragraph-properties fo:text-align="justify" style:justify-single-word="false"/>
      <style:text-properties fo:font-weight="bold" style:font-weight-asian="bold" style:font-weight-complex="bold"/>
    </style:style>
    <style:style style:name="T1" style:family="text">
      <style:text-properties fo:font-weight="bold" style:font-weight-asian="bold" style:font-weight-complex="bold"/>
    </style:style>
  </office:automatic-styles>
  <office:body>
    <office:text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2">Termini e modalità di esercizio dell'opzione degli elettori residenti all'estero per il voto in Italia </text:p>
      <text:p text:style-name="P1"/>
      <text:p text:style-name="P1">In occasione delle elezioni politiche gli elettori italiani residenti all'estero, ai sensi della legge 27 dicembre 2001, n. 459 e del D.P.R. 2 aprile 2003, n. 104, votano per corrispondenza per eleggere i propri rappresentanti alla Camera dei deputati e al Senato della Repubblica scegliendoli fra i candidati che si presentano nella propria ripartizione della circoscrizione Estero.</text:p>
      <text:p text:style-name="P1">La predetta normativa, nel prevedere la modalità di voto per corrispondenza da parte di tali elettori- i cui nominativi vengono inseriti d'ufficio nell' elenco degli elettori residenti all' estero -fa comunque salva la possibilità dei medesimi elettori di optare per il voto in Italia, in favore . di candidati della circoscrizione nella quale è ricompreso il proprio comune d'iscrizione nelle liste elettorali. </text:p>
      <text:p text:style-name="P1">L'opzione è valida solo per una consultazione elettorale. </text:p>
      <text:p text:style-name="P1">Conseguentemente la scelta di votare in Italia eventualmente espressa in occasione di precedenti consultazioni ha esaurito ogni efficacia. </text:p>
      <text:p text:style-name="P1">
        Il suddetto diritto, ove non sia già esercitato in corso d' anno 2017 con espresso riferimento alle prossime elezioni politiche e cioè, entro l' anno precedente a quello previsto per la scadenza naturale della legislatura (marzo 2018), può essere esercitato, per effetto dell'avvenuto scioglimento anticipato delle Camere, entro il 10° giorno successivo all'indizione delle elezioni (intendendo riferito tale termine alla data di pubblicazione nella Gazzetta Ufficiale del decreto di indizione) e cioè entro il prossimo
        <text:span text:style-name="T1"> lunedì 8 gennaio 2018, </text:span>
        anche utilizzando il
        <text:span text:style-name="T1"> modello allegato.</text:span>
      </text:p>
      <text:p text:style-name="P1">
        Il modello di opzione dovrà pervenire entro il termine sopraindicato 
        <text:span text:style-name="T1">all'ufficio consolare</text:span>
         operante nella circoscrizione di residenza. 
      </text:p>
      <text:p text:style-name="P1">Pertanto, qualora esso venga inviato per posta, l' elettore ha l'onere di accertarne la ricezione, da parte dell'Ufficio consolare, entro il termine prescritto. </text:p>
      <text:p text:style-name="P1">L'opzione può essere revocata con le medesime modalità ed entro gli stessi termini previsti per il suo esercizio. </text:p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initial-creator>Luisa Castiello</meta:initial-creator>
    <meta:creation-date>2018-01-03T15:09:10.80</meta:creation-date>
    <dc:date>2018-01-03T15:13:01.45</dc:date>
    <dc:creator>Luisa Castiello</dc:creator>
    <meta:editing-duration>PT00H03M50S</meta:editing-duration>
    <meta:editing-cycles>2</meta:editing-cycles>
    <meta:generator>OpenOffice.org/3.2$Win32 OpenOffice.org_project/320m18$Build-9502</meta:generator>
    <meta:document-statistic meta:table-count="0" meta:image-count="0" meta:object-count="0" meta:page-count="1" meta:paragraph-count="9" meta:word-count="302" meta:character-count="2086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3810</config:config-item>
      <config:config-item config:name="ViewAreaLeft" config:type="int">0</config:config-item>
      <config:config-item config:name="ViewAreaWidth" config:type="int">36805</config:config-item>
      <config:config-item config:name="ViewAreaHeight" config:type="int">17967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17817</config:config-item>
          <config:config-item config:name="ViewTop" config:type="int">12739</config:config-item>
          <config:config-item config:name="VisibleLeft" config:type="int">0</config:config-item>
          <config:config-item config:name="VisibleTop" config:type="int">3810</config:config-item>
          <config:config-item config:name="VisibleRight" config:type="int">36804</config:config-item>
          <config:config-item config:name="VisibleBottom" config:type="int">21775</config:config-item>
          <config:config-item config:name="ZoomType" config:type="short">0</config:config-item>
          <config:config-item config:name="ViewLayoutColumns" config:type="short">0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true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true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zh" style:country-asian="CN" style:font-size-complex="12pt" style:language-complex="hi" style:country-complex="IN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Times New Roman" fo:font-size="12pt" fo:language="it" fo:country="IT" style:letter-kerning="true" style:font-name-asian="SimSun" style:font-size-asian="12pt" style:language-asian="zh" style:country-asian="CN" style:font-name-complex="Mangal" style:font-size-complex="12pt" style:language-complex="hi" style:country-complex="IN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/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page-layout style:name="Mpm1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/>
  </office:master-styles>
</office:document-styles>
</file>